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Nunito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EB Garamond"/>
      <p:regular r:id="rId38"/>
      <p:bold r:id="rId39"/>
      <p:italic r:id="rId40"/>
      <p:boldItalic r:id="rId41"/>
    </p:embeddedFont>
    <p:embeddedFont>
      <p:font typeface="Helvetica Neue"/>
      <p:regular r:id="rId42"/>
      <p:bold r:id="rId43"/>
      <p:italic r:id="rId44"/>
      <p:boldItalic r:id="rId45"/>
    </p:embeddedFont>
    <p:embeddedFont>
      <p:font typeface="Spectral"/>
      <p:regular r:id="rId46"/>
      <p:bold r:id="rId47"/>
      <p:italic r:id="rId48"/>
      <p:boldItalic r:id="rId49"/>
    </p:embeddedFont>
    <p:embeddedFont>
      <p:font typeface="Open Sans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16A3431-13EC-4C7B-AE11-0B243B49F86B}">
  <a:tblStyle styleId="{016A3431-13EC-4C7B-AE11-0B243B49F8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EBGaramond-italic.fntdata"/><Relationship Id="rId42" Type="http://schemas.openxmlformats.org/officeDocument/2006/relationships/font" Target="fonts/HelveticaNeue-regular.fntdata"/><Relationship Id="rId41" Type="http://schemas.openxmlformats.org/officeDocument/2006/relationships/font" Target="fonts/EBGaramond-boldItalic.fntdata"/><Relationship Id="rId44" Type="http://schemas.openxmlformats.org/officeDocument/2006/relationships/font" Target="fonts/HelveticaNeue-italic.fntdata"/><Relationship Id="rId43" Type="http://schemas.openxmlformats.org/officeDocument/2006/relationships/font" Target="fonts/HelveticaNeue-bold.fntdata"/><Relationship Id="rId46" Type="http://schemas.openxmlformats.org/officeDocument/2006/relationships/font" Target="fonts/Spectral-regular.fntdata"/><Relationship Id="rId45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Spectral-italic.fntdata"/><Relationship Id="rId47" Type="http://schemas.openxmlformats.org/officeDocument/2006/relationships/font" Target="fonts/Spectral-bold.fntdata"/><Relationship Id="rId49" Type="http://schemas.openxmlformats.org/officeDocument/2006/relationships/font" Target="fonts/Spectral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33" Type="http://schemas.openxmlformats.org/officeDocument/2006/relationships/font" Target="fonts/Montserrat-boldItalic.fntdata"/><Relationship Id="rId32" Type="http://schemas.openxmlformats.org/officeDocument/2006/relationships/font" Target="fonts/Montserrat-italic.fntdata"/><Relationship Id="rId35" Type="http://schemas.openxmlformats.org/officeDocument/2006/relationships/font" Target="fonts/Lato-bold.fntdata"/><Relationship Id="rId34" Type="http://schemas.openxmlformats.org/officeDocument/2006/relationships/font" Target="fonts/Lato-regular.fntdata"/><Relationship Id="rId37" Type="http://schemas.openxmlformats.org/officeDocument/2006/relationships/font" Target="fonts/Lato-boldItalic.fntdata"/><Relationship Id="rId36" Type="http://schemas.openxmlformats.org/officeDocument/2006/relationships/font" Target="fonts/Lato-italic.fntdata"/><Relationship Id="rId39" Type="http://schemas.openxmlformats.org/officeDocument/2006/relationships/font" Target="fonts/EBGaramond-bold.fntdata"/><Relationship Id="rId38" Type="http://schemas.openxmlformats.org/officeDocument/2006/relationships/font" Target="fonts/EBGaramond-regular.fntdata"/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26" Type="http://schemas.openxmlformats.org/officeDocument/2006/relationships/font" Target="fonts/Nuni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29" Type="http://schemas.openxmlformats.org/officeDocument/2006/relationships/font" Target="fonts/Nunito-boldItalic.fntdata"/><Relationship Id="rId51" Type="http://schemas.openxmlformats.org/officeDocument/2006/relationships/font" Target="fonts/OpenSans-bold.fntdata"/><Relationship Id="rId50" Type="http://schemas.openxmlformats.org/officeDocument/2006/relationships/font" Target="fonts/OpenSans-regular.fntdata"/><Relationship Id="rId53" Type="http://schemas.openxmlformats.org/officeDocument/2006/relationships/font" Target="fonts/OpenSans-boldItalic.fntdata"/><Relationship Id="rId52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4" name="Google Shape;15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5cd2fb661_0_11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5cd2fb661_0_1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8" name="Google Shape;21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7" name="Google Shape;22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2" name="Google Shape;242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9" name="Google Shape;249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5" name="Google Shape;255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0" name="Google Shape;16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5cd2fb661_0_12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5cd2fb661_0_1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3" name="Google Shape;17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9" name="Google Shape;17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6" name="Google Shape;18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3" name="Google Shape;19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5cd2fb661_0_11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5cd2fb661_0_1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5cd2fb661_0_11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5cd2fb661_0_1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10000500" y="673"/>
            <a:ext cx="2191500" cy="21915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654"/>
            <a:ext cx="6871435" cy="6845694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4716200" y="2104533"/>
            <a:ext cx="6690000" cy="210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6778600" y="5233233"/>
            <a:ext cx="4627500" cy="67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1098467" y="1712900"/>
            <a:ext cx="63681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1098467" y="3524166"/>
            <a:ext cx="6368100" cy="16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объект" type="obj">
  <p:cSld name="OBJEC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Сравнение" type="twoTxTwoObj">
  <p:cSld name="TWO_OBJECTS_WITH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4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9" name="Google Shape;139;p14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14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1" name="Google Shape;141;p14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Два объекта" type="twoObj">
  <p:cSld name="TWO_OBJECTS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15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1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1098467" y="2737333"/>
            <a:ext cx="6116100" cy="1531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730000" y="2090067"/>
            <a:ext cx="45375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6577628" y="2090067"/>
            <a:ext cx="45375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730000" y="525000"/>
            <a:ext cx="5065200" cy="1990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730000" y="2630067"/>
            <a:ext cx="5065200" cy="3221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5875053" y="0"/>
            <a:ext cx="6316642" cy="6857829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1098467" y="1155700"/>
            <a:ext cx="6116100" cy="469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730000" y="2211100"/>
            <a:ext cx="4048500" cy="2335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730000" y="4717333"/>
            <a:ext cx="4048500" cy="67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6197600" y="2262133"/>
            <a:ext cx="4902300" cy="3129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5504636"/>
            <a:ext cx="931877" cy="912853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1083633" y="5740500"/>
            <a:ext cx="9248100" cy="69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  <a:defRPr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labrosa.ee.columbia.edu/millionsong/" TargetMode="External"/><Relationship Id="rId4" Type="http://schemas.openxmlformats.org/officeDocument/2006/relationships/hyperlink" Target="https://github.com/turi-code/tutorials/blob/master/notebooks/recsys_rank_10K_song.ipynb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ctrTitle"/>
          </p:nvPr>
        </p:nvSpPr>
        <p:spPr>
          <a:xfrm>
            <a:off x="4716200" y="2104528"/>
            <a:ext cx="6536700" cy="12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US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KBTU Music</a:t>
            </a:r>
            <a:endParaRPr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16"/>
          <p:cNvSpPr txBox="1"/>
          <p:nvPr/>
        </p:nvSpPr>
        <p:spPr>
          <a:xfrm>
            <a:off x="8129800" y="4700775"/>
            <a:ext cx="3493200" cy="14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Kozhakova Ulbossyn</a:t>
            </a:r>
            <a:endParaRPr b="1" sz="22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Oral Almas</a:t>
            </a:r>
            <a:endParaRPr b="1" sz="22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Nurzhanov Meiir </a:t>
            </a:r>
            <a:endParaRPr b="1" sz="2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838200" y="365125"/>
            <a:ext cx="5311500" cy="92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"/>
                <a:ea typeface="EB Garamond"/>
                <a:cs typeface="EB Garamond"/>
                <a:sym typeface="EB Garamond"/>
              </a:rPr>
              <a:t>Countermeasures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graphicFrame>
        <p:nvGraphicFramePr>
          <p:cNvPr id="215" name="Google Shape;215;p25"/>
          <p:cNvGraphicFramePr/>
          <p:nvPr/>
        </p:nvGraphicFramePr>
        <p:xfrm>
          <a:off x="711000" y="107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{016A3431-13EC-4C7B-AE11-0B243B49F86B}</a:tableStyleId>
              </a:tblPr>
              <a:tblGrid>
                <a:gridCol w="2154000"/>
                <a:gridCol w="2154000"/>
                <a:gridCol w="2154000"/>
                <a:gridCol w="2154000"/>
                <a:gridCol w="2154000"/>
              </a:tblGrid>
              <a:tr h="58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Kbtu music</a:t>
                      </a:r>
                      <a:endParaRPr b="1" sz="1800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user-item collaborative filtering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has personalized and non-personalized approach to customers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sample data sets containing pretty enough amount of songs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uses latest technologies in order to provide better digital customer experience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</a:tr>
              <a:tr h="1290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Spotify</a:t>
                      </a:r>
                      <a:endParaRPr b="1" sz="1800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Advertisements and limited functionality still encourage some people to continue obtaining music illegally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Extreme audiophiles will be disappointed with the sound quality of streamed music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Received criticism from major artists, such as Taylor Swift and Thom Yorke, that the service does not give proper compensation to musicians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Works on nearly all modern smart phones, tablets, laptops and desktops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</a:tr>
              <a:tr h="566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Grooveshark</a:t>
                      </a:r>
                      <a:endParaRPr b="1" sz="1800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No longer available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Consumed more data than current services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Placed users at risk of copyright infringement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Simple interface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</a:tr>
              <a:tr h="608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8tracks</a:t>
                      </a:r>
                      <a:endParaRPr b="1" sz="1800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Limited Free App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Ads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Over Three Million Playlist Options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Explore Real Playlists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</a:tr>
              <a:tr h="691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AppleMusic</a:t>
                      </a:r>
                      <a:endParaRPr b="1" sz="1800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No ad-based free streaming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Imported music is not backed up if phone is wiped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Sometimes playlists can be lost when phone is synced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Music from CD's can be imported to computer and synced over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</a:tr>
              <a:tr h="73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LastFM</a:t>
                      </a:r>
                      <a:endParaRPr b="1" sz="1800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No longer streams radio stations without a paid subscription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Some users report app crashes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Available for Android and iOS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 Intuitive recommendation engine</a:t>
                      </a:r>
                      <a:endParaRPr b="1">
                        <a:solidFill>
                          <a:srgbClr val="FFFFFF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Technologies</a:t>
            </a:r>
            <a:endParaRPr sz="4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21" name="Google Shape;22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6425" y="1889775"/>
            <a:ext cx="2381250" cy="276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 rotWithShape="1">
          <a:blip r:embed="rId4">
            <a:alphaModFix/>
          </a:blip>
          <a:srcRect b="0" l="24675" r="23329" t="0"/>
          <a:stretch/>
        </p:blipFill>
        <p:spPr>
          <a:xfrm>
            <a:off x="8154250" y="1573563"/>
            <a:ext cx="3201152" cy="307847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6"/>
          <p:cNvSpPr txBox="1"/>
          <p:nvPr/>
        </p:nvSpPr>
        <p:spPr>
          <a:xfrm>
            <a:off x="385500" y="5289175"/>
            <a:ext cx="5109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-US" sz="44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Jupyter Notebook</a:t>
            </a:r>
            <a:endParaRPr i="0" sz="44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4" name="Google Shape;224;p26"/>
          <p:cNvSpPr txBox="1"/>
          <p:nvPr/>
        </p:nvSpPr>
        <p:spPr>
          <a:xfrm>
            <a:off x="8670175" y="5289175"/>
            <a:ext cx="2169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-US" sz="44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Python</a:t>
            </a:r>
            <a:endParaRPr i="0" sz="44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Why Python?</a:t>
            </a:r>
            <a:endParaRPr sz="4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0" name="Google Shape;230;p27"/>
          <p:cNvSpPr txBox="1"/>
          <p:nvPr/>
        </p:nvSpPr>
        <p:spPr>
          <a:xfrm>
            <a:off x="8670175" y="5289175"/>
            <a:ext cx="2169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7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381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Montserrat"/>
              <a:buChar char="➢"/>
            </a:pPr>
            <a:r>
              <a:rPr lang="en-US" sz="3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Powerful statistical and numerical packages like NumPy and Pandas</a:t>
            </a:r>
            <a:endParaRPr sz="3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381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Montserrat"/>
              <a:buChar char="➢"/>
            </a:pPr>
            <a:r>
              <a:rPr lang="en-US" sz="3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Easy and fast code writing </a:t>
            </a:r>
            <a:endParaRPr sz="3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5750" y="1782225"/>
            <a:ext cx="2962343" cy="329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What we use?</a:t>
            </a:r>
            <a:endParaRPr sz="4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8" name="Google Shape;238;p28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Lato"/>
              <a:buChar char="●"/>
            </a:pPr>
            <a:r>
              <a:rPr b="1" lang="en-US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NumPy </a:t>
            </a:r>
            <a:r>
              <a:rPr lang="en-US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Library</a:t>
            </a:r>
            <a:endParaRPr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9" name="Google Shape;23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8850" y="2976125"/>
            <a:ext cx="7814301" cy="309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What we use?</a:t>
            </a:r>
            <a:endParaRPr sz="4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5" name="Google Shape;245;p29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Lato"/>
              <a:buChar char="●"/>
            </a:pPr>
            <a:r>
              <a:rPr b="1" lang="en-US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Pandas </a:t>
            </a:r>
            <a:r>
              <a:rPr lang="en-US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Library</a:t>
            </a:r>
            <a:endParaRPr sz="3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6" name="Google Shape;24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700" y="3098175"/>
            <a:ext cx="12192000" cy="25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26712"/>
            <a:ext cx="12192000" cy="6431288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0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SDLC – Agile</a:t>
            </a:r>
            <a:endParaRPr sz="4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4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Sample data set</a:t>
            </a:r>
            <a:endParaRPr sz="4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58" name="Google Shape;258;p31"/>
          <p:cNvSpPr txBox="1"/>
          <p:nvPr>
            <p:ph idx="1" type="body"/>
          </p:nvPr>
        </p:nvSpPr>
        <p:spPr>
          <a:xfrm>
            <a:off x="838200" y="1825625"/>
            <a:ext cx="96327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“Million Songs Dataset Source” </a:t>
            </a:r>
            <a:br>
              <a:rPr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n-US" sz="36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http://labrosa.ee.columbia.edu/millionsong/</a:t>
            </a:r>
            <a:r>
              <a:rPr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  </a:t>
            </a:r>
            <a:endParaRPr sz="3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Subset of the above data containing 10,000 songs</a:t>
            </a:r>
            <a:br>
              <a:rPr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n-US" sz="36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https://github.com/turi-code/tutorials/blob/master/notebooks/recsys_rank_10K_song.ipynb</a:t>
            </a:r>
            <a:r>
              <a:rPr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3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US" sz="45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Idea</a:t>
            </a:r>
            <a:endParaRPr b="1" sz="45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Recommendation is a class of machine learning that uses data to predict a user's preference for or rating of an item. We focused on recommending music based on user’s musical taste. </a:t>
            </a:r>
            <a:endParaRPr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>
                <a:latin typeface="Courier New"/>
                <a:ea typeface="Courier New"/>
                <a:cs typeface="Courier New"/>
                <a:sym typeface="Courier New"/>
              </a:rPr>
              <a:t>This project aims to create a free web-based music recommendation system able to estimate the user’s musical preferences and elaborate recommendations of several musical elements according to these preferences.</a:t>
            </a:r>
            <a:endParaRPr sz="3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TARGET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467950" y="2736750"/>
            <a:ext cx="6728100" cy="342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>
                <a:latin typeface="EB Garamond"/>
                <a:ea typeface="EB Garamond"/>
                <a:cs typeface="EB Garamond"/>
                <a:sym typeface="EB Garamond"/>
              </a:rPr>
              <a:t>We will create music recommendation system </a:t>
            </a:r>
            <a:r>
              <a:rPr lang="en-US" sz="2600">
                <a:latin typeface="EB Garamond"/>
                <a:ea typeface="EB Garamond"/>
                <a:cs typeface="EB Garamond"/>
                <a:sym typeface="EB Garamond"/>
              </a:rPr>
              <a:t>within next 6 months </a:t>
            </a:r>
            <a:r>
              <a:rPr lang="en-US" sz="2600">
                <a:latin typeface="EB Garamond"/>
                <a:ea typeface="EB Garamond"/>
                <a:cs typeface="EB Garamond"/>
                <a:sym typeface="EB Garamond"/>
              </a:rPr>
              <a:t>, which is gonna work on iOS &amp; Android platforms at the same time without any crashes and failures in the  free/ premium versions. </a:t>
            </a:r>
            <a:endParaRPr sz="2600"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70" name="Google Shape;170;p18"/>
          <p:cNvPicPr preferRelativeResize="0"/>
          <p:nvPr/>
        </p:nvPicPr>
        <p:blipFill rotWithShape="1">
          <a:blip r:embed="rId3">
            <a:alphaModFix/>
          </a:blip>
          <a:srcRect b="16548" l="0" r="0" t="0"/>
          <a:stretch/>
        </p:blipFill>
        <p:spPr>
          <a:xfrm>
            <a:off x="5655150" y="493900"/>
            <a:ext cx="5813476" cy="214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US" sz="45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Types</a:t>
            </a:r>
            <a:endParaRPr b="1" sz="45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Non-personalized</a:t>
            </a:r>
            <a:endParaRPr b="1"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Char char="•"/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Popularity-based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Personalized</a:t>
            </a:r>
            <a:endParaRPr b="1"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Char char="•"/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Item-item Collaborative Filtering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Char char="•"/>
            </a:pPr>
            <a:r>
              <a:rPr lang="en-U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User-item Collaborative Filtering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US" sz="45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Popularity-based</a:t>
            </a:r>
            <a:endParaRPr b="1" sz="45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838200" y="2094425"/>
            <a:ext cx="4092300" cy="40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500">
                <a:solidFill>
                  <a:srgbClr val="FFFFFF"/>
                </a:solidFill>
                <a:latin typeface="Spectral"/>
                <a:ea typeface="Spectral"/>
                <a:cs typeface="Spectral"/>
                <a:sym typeface="Spectral"/>
              </a:rPr>
              <a:t>Data is sorted by the fields that indicate song’s popularity among users. It then gets recommended to a user</a:t>
            </a:r>
            <a:endParaRPr sz="3500">
              <a:solidFill>
                <a:srgbClr val="FFFFF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83" name="Google Shape;18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0500" y="2094416"/>
            <a:ext cx="6956700" cy="3652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Item-item Collaborative Filtering</a:t>
            </a:r>
            <a:endParaRPr b="1" sz="45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9" name="Google Shape;189;p21"/>
          <p:cNvSpPr txBox="1"/>
          <p:nvPr>
            <p:ph idx="1" type="body"/>
          </p:nvPr>
        </p:nvSpPr>
        <p:spPr>
          <a:xfrm>
            <a:off x="838200" y="1825625"/>
            <a:ext cx="40923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compare liked songs of similar users and then recommend them what others like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0" name="Google Shape;19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4150" y="1715225"/>
            <a:ext cx="474345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User-item Collaborative Filtering</a:t>
            </a:r>
            <a:endParaRPr b="1" sz="45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6" name="Google Shape;196;p22"/>
          <p:cNvSpPr txBox="1"/>
          <p:nvPr>
            <p:ph idx="1" type="body"/>
          </p:nvPr>
        </p:nvSpPr>
        <p:spPr>
          <a:xfrm>
            <a:off x="838200" y="1825625"/>
            <a:ext cx="40923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User-item filtering is a hybrid between </a:t>
            </a:r>
            <a:r>
              <a:rPr b="1"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item-item</a:t>
            </a:r>
            <a:r>
              <a:rPr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filtering and </a:t>
            </a:r>
            <a:r>
              <a:rPr b="1" lang="en-US" sz="3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user-user</a:t>
            </a:r>
            <a:endParaRPr b="1" sz="3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3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97" name="Google Shape;197;p22"/>
          <p:cNvPicPr preferRelativeResize="0"/>
          <p:nvPr/>
        </p:nvPicPr>
        <p:blipFill rotWithShape="1">
          <a:blip r:embed="rId3">
            <a:alphaModFix/>
          </a:blip>
          <a:srcRect b="5164" l="0" r="0" t="7146"/>
          <a:stretch/>
        </p:blipFill>
        <p:spPr>
          <a:xfrm>
            <a:off x="5082900" y="1946638"/>
            <a:ext cx="6705600" cy="410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situation</a:t>
            </a:r>
            <a:endParaRPr/>
          </a:p>
        </p:txBody>
      </p:sp>
      <p:sp>
        <p:nvSpPr>
          <p:cNvPr id="203" name="Google Shape;203;p23"/>
          <p:cNvSpPr txBox="1"/>
          <p:nvPr>
            <p:ph idx="1" type="body"/>
          </p:nvPr>
        </p:nvSpPr>
        <p:spPr>
          <a:xfrm>
            <a:off x="838200" y="1825625"/>
            <a:ext cx="7581300" cy="187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Char char="➔"/>
            </a:pPr>
            <a:r>
              <a:rPr lang="en-US" sz="2400">
                <a:solidFill>
                  <a:srgbClr val="FFFFFF"/>
                </a:solidFill>
              </a:rPr>
              <a:t>Dataset with approximately 10,000 songs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➔"/>
            </a:pPr>
            <a:r>
              <a:rPr lang="en-US" sz="2400">
                <a:solidFill>
                  <a:srgbClr val="FFFFFF"/>
                </a:solidFill>
              </a:rPr>
              <a:t>Non-personalized and personalized types of filtering songs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➔"/>
            </a:pPr>
            <a:r>
              <a:rPr lang="en-US" sz="2400">
                <a:solidFill>
                  <a:srgbClr val="FFFFFF"/>
                </a:solidFill>
              </a:rPr>
              <a:t>Music-filtering algorithms using machine learning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Ideal situation</a:t>
            </a:r>
            <a:endParaRPr/>
          </a:p>
        </p:txBody>
      </p:sp>
      <p:sp>
        <p:nvSpPr>
          <p:cNvPr id="209" name="Google Shape;209;p24"/>
          <p:cNvSpPr txBox="1"/>
          <p:nvPr>
            <p:ph idx="1" type="body"/>
          </p:nvPr>
        </p:nvSpPr>
        <p:spPr>
          <a:xfrm>
            <a:off x="838200" y="1825625"/>
            <a:ext cx="9239400" cy="273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Nunito"/>
              <a:buChar char="➔"/>
            </a:pPr>
            <a:r>
              <a:rPr lang="en-US" sz="2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App working on Android &amp; Apple without any problems</a:t>
            </a:r>
            <a:endParaRPr sz="2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Nunito"/>
              <a:buChar char="➔"/>
            </a:pPr>
            <a:r>
              <a:rPr lang="en-US" sz="2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Database with more than 100,000 songs</a:t>
            </a:r>
            <a:endParaRPr sz="2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Nunito"/>
              <a:buChar char="➔"/>
            </a:pPr>
            <a:r>
              <a:rPr lang="en-US" sz="2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Improved, detailed filtering systems based on customers tastes</a:t>
            </a:r>
            <a:endParaRPr sz="2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Nunito"/>
              <a:buChar char="➔"/>
            </a:pPr>
            <a:r>
              <a:rPr lang="en-US" sz="2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Customers from all around the world</a:t>
            </a:r>
            <a:endParaRPr sz="2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Nunito"/>
              <a:buChar char="➔"/>
            </a:pPr>
            <a:r>
              <a:rPr lang="en-US" sz="2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Add premium version in order to provide more services </a:t>
            </a:r>
            <a:endParaRPr sz="2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